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3" r:id="rId3"/>
    <p:sldId id="262" r:id="rId4"/>
    <p:sldId id="257" r:id="rId5"/>
    <p:sldId id="263" r:id="rId6"/>
    <p:sldId id="258" r:id="rId7"/>
    <p:sldId id="264" r:id="rId8"/>
    <p:sldId id="259" r:id="rId9"/>
    <p:sldId id="265" r:id="rId10"/>
    <p:sldId id="260" r:id="rId11"/>
    <p:sldId id="266" r:id="rId12"/>
    <p:sldId id="261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78"/>
    <p:restoredTop sz="94729"/>
  </p:normalViewPr>
  <p:slideViewPr>
    <p:cSldViewPr snapToGrid="0" snapToObjects="1">
      <p:cViewPr varScale="1">
        <p:scale>
          <a:sx n="94" d="100"/>
          <a:sy n="94" d="100"/>
        </p:scale>
        <p:origin x="20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4102-8318-F34F-B981-8CF4775B6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CB236-C111-D94E-A7EB-35EBDC771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A1859-FA50-E145-9881-11699F3F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5F6E-89E5-F14F-95D7-FD069745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2547E-59D7-F74A-98FA-9F0DC86A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3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CAD7-D8CC-3141-AA18-3A0F8B0F9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9D88ED-2C40-A54C-BA11-6350CDF61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5AD50-984A-CE46-B935-08E81A6E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163EA-8981-F141-ABE0-61BEC3A8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D6219-1297-344A-8032-5D343CA3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AEADA5-B1BC-904D-AEEF-BE06B7433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31632-18BB-7A4B-85E4-0ED8E7EB4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D0A50-F9DC-7540-80FB-F7E71E28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77F68-4B3A-4B4B-AD20-D1546760B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13802-AB40-8440-A9B1-000D2DF35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4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5445-D7F1-5F4E-8F50-CD93764BF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72ECC-D0F7-764A-84B9-2435FFCA7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BD3FE-5CD1-2C4B-B7A4-CBBABFA1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8F171-9148-994D-8404-C40362E8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00824-B951-5E4E-AC34-668E416E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9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93F03-F15C-0541-9AFA-3CFF92EB9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D9687-6F0F-AD4F-9751-7D86703C0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82A7B-7D8F-2B42-9C7F-E23EC2C6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962E3-8128-6540-8515-FB621CA2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7F7D1-8C3E-5C41-BFC6-0BDDC46F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62A8-AC6A-FA4A-BA23-96D1A9168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9DA36-01B6-F44D-9677-748244B4E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3BFB7-D002-3649-8D10-AD4EDAF98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A312B-199E-3C47-A335-B2896E46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A503C-BBB6-E64D-B321-D5002833A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13706-281F-2242-9613-0C5E6FAB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3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7239E-8648-D648-904A-B5BEFED4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26158-0DB9-5A46-9DFE-88BB88240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8D27D-61F0-E744-A90A-389CBD1E2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51A55-5F0E-9949-98E5-D540F79ED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6DF16-7352-1849-8E2D-27E2B3511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1C288-E076-594F-86E4-6F9FAFB9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610556-C4F1-0C4D-966C-85B48325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29A25-CCE4-E44D-98A2-7DFB4CA1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3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B05D-4AE9-5F41-85B4-077F01FB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17E8A-685C-7E4A-A588-488998C4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566A2-0480-144B-87ED-4D14ADA0A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E0040C-39F7-324A-988A-692CDFF8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4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867BFC-C311-DE45-B3FC-42D4707D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42625-AF44-8442-965B-7BF22861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3FA57-1137-F243-86B6-ABFB1408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5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1BA1-51AD-E74E-835E-3D54C20B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12B50-D430-1948-A5A0-CB4974292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426DF-C438-C548-AB45-DA2DFC7E7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B561F-258E-D349-BA72-8E37EB83B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203AF-42B7-E042-9D54-1BE99F65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B58C4-9259-5F42-95B0-8AE368E3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BC06-08CB-4C4F-B494-D7B6D83E3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4CC40F-7FD8-DE44-BA7D-0271E7653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6E6A8-C7D4-7140-872E-0B3CFD989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C6BF6-9480-144F-AFEB-B5100BAD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76417-C755-5F45-BA4C-3CC14BE32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10D8E-3F8A-4644-88FD-2B1C32DD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1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A9AB0-96F3-264C-978E-34E1D60D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68F2A-4E0E-FB42-9B29-822583A94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AA280-5DF1-6047-8165-BD610A33B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4DC5-C4FB-5247-BB2A-B0025AE745E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245AE-F67E-BB46-91D4-42B569356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D8787-843B-A142-8C2D-7773F6136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3ABC-DB95-0948-9881-BC774052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7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39E0A1D9-A957-A94A-9245-D2B1F437D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6969" y="178594"/>
            <a:ext cx="7358063" cy="2678906"/>
          </a:xfrm>
        </p:spPr>
        <p:txBody>
          <a:bodyPr/>
          <a:lstStyle/>
          <a:p>
            <a:pPr eaLnBrk="1" hangingPunct="1"/>
            <a:r>
              <a:rPr lang="en-US" altLang="en-US" b="1"/>
              <a:t>The Six Aspects of a Civilization</a:t>
            </a:r>
            <a:endParaRPr lang="en-US" altLang="en-US" b="1">
              <a:ea typeface="ヒラギノ角ゴ ProN W6" panose="020B0300000000000000" pitchFamily="34" charset="-128"/>
            </a:endParaRPr>
          </a:p>
        </p:txBody>
      </p:sp>
      <p:sp>
        <p:nvSpPr>
          <p:cNvPr id="15362" name="Oval 2">
            <a:extLst>
              <a:ext uri="{FF2B5EF4-FFF2-40B4-BE49-F238E27FC236}">
                <a16:creationId xmlns:a16="http://schemas.microsoft.com/office/drawing/2014/main" id="{EEE94E43-AAD9-7443-B9F8-1FEDA6BB90E8}"/>
              </a:ext>
            </a:extLst>
          </p:cNvPr>
          <p:cNvSpPr>
            <a:spLocks/>
          </p:cNvSpPr>
          <p:nvPr/>
        </p:nvSpPr>
        <p:spPr bwMode="auto">
          <a:xfrm>
            <a:off x="1836539" y="3241477"/>
            <a:ext cx="1375172" cy="1259086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328">
                <a:solidFill>
                  <a:srgbClr val="66B1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G</a:t>
            </a:r>
          </a:p>
        </p:txBody>
      </p:sp>
      <p:sp>
        <p:nvSpPr>
          <p:cNvPr id="15363" name="Oval 3">
            <a:extLst>
              <a:ext uri="{FF2B5EF4-FFF2-40B4-BE49-F238E27FC236}">
                <a16:creationId xmlns:a16="http://schemas.microsoft.com/office/drawing/2014/main" id="{68138C7F-C458-FC47-A78A-98CD4558F022}"/>
              </a:ext>
            </a:extLst>
          </p:cNvPr>
          <p:cNvSpPr>
            <a:spLocks/>
          </p:cNvSpPr>
          <p:nvPr/>
        </p:nvSpPr>
        <p:spPr bwMode="auto">
          <a:xfrm>
            <a:off x="3229570" y="3920133"/>
            <a:ext cx="1375172" cy="1259086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328">
                <a:solidFill>
                  <a:srgbClr val="66B1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R</a:t>
            </a:r>
          </a:p>
        </p:txBody>
      </p:sp>
      <p:sp>
        <p:nvSpPr>
          <p:cNvPr id="15364" name="Oval 4">
            <a:extLst>
              <a:ext uri="{FF2B5EF4-FFF2-40B4-BE49-F238E27FC236}">
                <a16:creationId xmlns:a16="http://schemas.microsoft.com/office/drawing/2014/main" id="{7ECB6992-2665-D542-908E-15C07E2D1396}"/>
              </a:ext>
            </a:extLst>
          </p:cNvPr>
          <p:cNvSpPr>
            <a:spLocks/>
          </p:cNvSpPr>
          <p:nvPr/>
        </p:nvSpPr>
        <p:spPr bwMode="auto">
          <a:xfrm>
            <a:off x="4586883" y="3116461"/>
            <a:ext cx="1375172" cy="1259086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328">
                <a:solidFill>
                  <a:srgbClr val="66B1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A</a:t>
            </a:r>
          </a:p>
        </p:txBody>
      </p:sp>
      <p:sp>
        <p:nvSpPr>
          <p:cNvPr id="15365" name="Oval 5">
            <a:extLst>
              <a:ext uri="{FF2B5EF4-FFF2-40B4-BE49-F238E27FC236}">
                <a16:creationId xmlns:a16="http://schemas.microsoft.com/office/drawing/2014/main" id="{162333F3-D57E-E242-AF72-E9F4AAE6C24F}"/>
              </a:ext>
            </a:extLst>
          </p:cNvPr>
          <p:cNvSpPr>
            <a:spLocks/>
          </p:cNvSpPr>
          <p:nvPr/>
        </p:nvSpPr>
        <p:spPr bwMode="auto">
          <a:xfrm>
            <a:off x="5979914" y="3795117"/>
            <a:ext cx="1375172" cy="1259086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328">
                <a:solidFill>
                  <a:srgbClr val="66B1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P</a:t>
            </a:r>
          </a:p>
        </p:txBody>
      </p:sp>
      <p:sp>
        <p:nvSpPr>
          <p:cNvPr id="15366" name="Oval 6">
            <a:extLst>
              <a:ext uri="{FF2B5EF4-FFF2-40B4-BE49-F238E27FC236}">
                <a16:creationId xmlns:a16="http://schemas.microsoft.com/office/drawing/2014/main" id="{6DD651CD-150A-6D4F-B021-132F5BFC390A}"/>
              </a:ext>
            </a:extLst>
          </p:cNvPr>
          <p:cNvSpPr>
            <a:spLocks/>
          </p:cNvSpPr>
          <p:nvPr/>
        </p:nvSpPr>
        <p:spPr bwMode="auto">
          <a:xfrm>
            <a:off x="7587258" y="3116461"/>
            <a:ext cx="1375172" cy="1259086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328">
                <a:solidFill>
                  <a:srgbClr val="66B1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E</a:t>
            </a:r>
          </a:p>
        </p:txBody>
      </p:sp>
      <p:sp>
        <p:nvSpPr>
          <p:cNvPr id="15367" name="Oval 7">
            <a:extLst>
              <a:ext uri="{FF2B5EF4-FFF2-40B4-BE49-F238E27FC236}">
                <a16:creationId xmlns:a16="http://schemas.microsoft.com/office/drawing/2014/main" id="{28584806-DC7B-9E45-A231-7DA35B18CAED}"/>
              </a:ext>
            </a:extLst>
          </p:cNvPr>
          <p:cNvSpPr>
            <a:spLocks/>
          </p:cNvSpPr>
          <p:nvPr/>
        </p:nvSpPr>
        <p:spPr bwMode="auto">
          <a:xfrm>
            <a:off x="8980289" y="3795117"/>
            <a:ext cx="1375172" cy="1259086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328">
                <a:solidFill>
                  <a:srgbClr val="66B1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S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883562C9-5576-F641-8F94-8DEC6B5D5E66}"/>
              </a:ext>
            </a:extLst>
          </p:cNvPr>
          <p:cNvSpPr>
            <a:spLocks/>
          </p:cNvSpPr>
          <p:nvPr/>
        </p:nvSpPr>
        <p:spPr bwMode="auto">
          <a:xfrm>
            <a:off x="3028865" y="5774401"/>
            <a:ext cx="6133154" cy="649152"/>
          </a:xfrm>
          <a:prstGeom prst="rect">
            <a:avLst/>
          </a:prstGeom>
          <a:noFill/>
          <a:ln w="508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109" b="1">
                <a:solidFill>
                  <a:schemeClr val="tx1"/>
                </a:solidFill>
                <a:ea typeface="ＭＳ Ｐゴシック" panose="020B0600070205080204" pitchFamily="34" charset="-128"/>
              </a:rPr>
              <a:t>Learning Goal: </a:t>
            </a:r>
          </a:p>
          <a:p>
            <a:pPr eaLnBrk="1" hangingPunct="1"/>
            <a:r>
              <a:rPr lang="en-US" altLang="en-US" sz="2109" b="1">
                <a:solidFill>
                  <a:schemeClr val="tx1"/>
                </a:solidFill>
                <a:ea typeface="ＭＳ Ｐゴシック" panose="020B0600070205080204" pitchFamily="34" charset="-128"/>
              </a:rPr>
              <a:t> I can describe the six aspects of civilization. </a:t>
            </a:r>
          </a:p>
        </p:txBody>
      </p:sp>
    </p:spTree>
    <p:extLst>
      <p:ext uri="{BB962C8B-B14F-4D97-AF65-F5344CB8AC3E}">
        <p14:creationId xmlns:p14="http://schemas.microsoft.com/office/powerpoint/2010/main" val="1990376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val 1">
            <a:extLst>
              <a:ext uri="{FF2B5EF4-FFF2-40B4-BE49-F238E27FC236}">
                <a16:creationId xmlns:a16="http://schemas.microsoft.com/office/drawing/2014/main" id="{A13EED60-93D4-8A41-860C-3C5140E59172}"/>
              </a:ext>
            </a:extLst>
          </p:cNvPr>
          <p:cNvSpPr>
            <a:spLocks/>
          </p:cNvSpPr>
          <p:nvPr/>
        </p:nvSpPr>
        <p:spPr bwMode="auto">
          <a:xfrm>
            <a:off x="3006328" y="598289"/>
            <a:ext cx="6170414" cy="5652492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62">
                <a:solidFill>
                  <a:srgbClr val="86C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E</a:t>
            </a:r>
          </a:p>
          <a:p>
            <a:pPr algn="ctr" eaLnBrk="1" hangingPunct="1">
              <a:defRPr/>
            </a:pPr>
            <a:r>
              <a:rPr lang="en-US" altLang="en-US" sz="6328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Economics</a:t>
            </a:r>
          </a:p>
        </p:txBody>
      </p:sp>
    </p:spTree>
    <p:extLst>
      <p:ext uri="{BB962C8B-B14F-4D97-AF65-F5344CB8AC3E}">
        <p14:creationId xmlns:p14="http://schemas.microsoft.com/office/powerpoint/2010/main" val="1769480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0865A08E-67B8-494A-BC7F-0285112A2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340047"/>
                </a:solidFill>
              </a:rPr>
              <a:t>Economics</a:t>
            </a:r>
            <a:endParaRPr lang="en-US" altLang="en-US" b="1">
              <a:solidFill>
                <a:srgbClr val="340047"/>
              </a:solidFill>
              <a:ea typeface="ヒラギノ角ゴ ProN W6" panose="020B0300000000000000" pitchFamily="34" charset="-128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4102E32-A0EE-5746-A5A0-3B1387EFA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numCol="2"/>
          <a:lstStyle/>
          <a:p>
            <a:pPr marL="187517" indent="0">
              <a:buNone/>
              <a:defRPr/>
            </a:pPr>
            <a:r>
              <a:rPr lang="en-US" sz="2391" b="1" dirty="0">
                <a:solidFill>
                  <a:srgbClr val="558E28"/>
                </a:solidFill>
                <a:sym typeface="Gill Sans" charset="0"/>
              </a:rPr>
              <a:t>CONCEPTS</a:t>
            </a:r>
            <a:endParaRPr lang="en-US" sz="2391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20" dirty="0">
                <a:sym typeface="Gill Sans" charset="0"/>
              </a:rPr>
              <a:t>Trade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20" dirty="0">
                <a:sym typeface="Gill Sans" charset="0"/>
              </a:rPr>
              <a:t>Surplus (excess supply)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20" dirty="0">
                <a:sym typeface="Gill Sans" charset="0"/>
              </a:rPr>
              <a:t>Specialized jobs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20" dirty="0">
                <a:sym typeface="Gill Sans" charset="0"/>
              </a:rPr>
              <a:t>Resources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20" dirty="0">
                <a:sym typeface="Gill Sans" charset="0"/>
              </a:rPr>
              <a:t>Products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20" dirty="0">
                <a:sym typeface="Gill Sans" charset="0"/>
              </a:rPr>
              <a:t>Export (send out)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20" dirty="0">
                <a:sym typeface="Gill Sans" charset="0"/>
              </a:rPr>
              <a:t>Import (bring in)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20" dirty="0">
                <a:sym typeface="Gill Sans" charset="0"/>
              </a:rPr>
              <a:t>Money 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20" dirty="0">
                <a:sym typeface="Gill Sans" charset="0"/>
              </a:rPr>
              <a:t>Taxes</a:t>
            </a:r>
          </a:p>
          <a:p>
            <a:pPr marL="535762" lvl="1" indent="0">
              <a:spcBef>
                <a:spcPts val="70"/>
              </a:spcBef>
              <a:buNone/>
              <a:defRPr/>
            </a:pPr>
            <a:endParaRPr lang="en-US" sz="2320" dirty="0">
              <a:sym typeface="Gill Sans" charset="0"/>
            </a:endParaRPr>
          </a:p>
          <a:p>
            <a:pPr marL="187517" indent="0">
              <a:spcBef>
                <a:spcPts val="70"/>
              </a:spcBef>
              <a:buNone/>
              <a:defRPr/>
            </a:pPr>
            <a:r>
              <a:rPr lang="en-US" sz="2391" b="1" dirty="0">
                <a:solidFill>
                  <a:srgbClr val="558E28"/>
                </a:solidFill>
                <a:sym typeface="Gill Sans" charset="0"/>
              </a:rPr>
              <a:t>QUESTIONS</a:t>
            </a:r>
            <a:endParaRPr lang="en-US" sz="2391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Did they trade or use money?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What did they sell or trade?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What did they need to get from outside their civilization?</a:t>
            </a:r>
          </a:p>
        </p:txBody>
      </p:sp>
    </p:spTree>
    <p:extLst>
      <p:ext uri="{BB962C8B-B14F-4D97-AF65-F5344CB8AC3E}">
        <p14:creationId xmlns:p14="http://schemas.microsoft.com/office/powerpoint/2010/main" val="2842271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val 1">
            <a:extLst>
              <a:ext uri="{FF2B5EF4-FFF2-40B4-BE49-F238E27FC236}">
                <a16:creationId xmlns:a16="http://schemas.microsoft.com/office/drawing/2014/main" id="{E3F085F1-7253-7749-9923-8FA57A385039}"/>
              </a:ext>
            </a:extLst>
          </p:cNvPr>
          <p:cNvSpPr>
            <a:spLocks/>
          </p:cNvSpPr>
          <p:nvPr/>
        </p:nvSpPr>
        <p:spPr bwMode="auto">
          <a:xfrm>
            <a:off x="3006328" y="598289"/>
            <a:ext cx="6170414" cy="5652492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62">
                <a:solidFill>
                  <a:srgbClr val="86C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S</a:t>
            </a:r>
          </a:p>
          <a:p>
            <a:pPr algn="ctr" eaLnBrk="1" hangingPunct="1">
              <a:defRPr/>
            </a:pPr>
            <a:r>
              <a:rPr lang="en-US" altLang="en-US" sz="6117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Social Structures</a:t>
            </a:r>
          </a:p>
        </p:txBody>
      </p:sp>
    </p:spTree>
    <p:extLst>
      <p:ext uri="{BB962C8B-B14F-4D97-AF65-F5344CB8AC3E}">
        <p14:creationId xmlns:p14="http://schemas.microsoft.com/office/powerpoint/2010/main" val="240257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BB112549-92A7-F94F-BCF9-AB49C3371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4D0069"/>
                </a:solidFill>
              </a:rPr>
              <a:t>Social Structures</a:t>
            </a:r>
            <a:endParaRPr lang="en-US" altLang="en-US" b="1">
              <a:solidFill>
                <a:srgbClr val="4D0069"/>
              </a:solidFill>
              <a:ea typeface="ヒラギノ角ゴ ProN W6" panose="020B0300000000000000" pitchFamily="34" charset="-128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93B5579-5C09-C344-AB51-71C2C3B76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numCol="2"/>
          <a:lstStyle/>
          <a:p>
            <a:pPr marL="187517" indent="0">
              <a:buNone/>
              <a:defRPr/>
            </a:pPr>
            <a:r>
              <a:rPr lang="en-US" sz="2391" b="1" dirty="0">
                <a:solidFill>
                  <a:srgbClr val="558E28"/>
                </a:solidFill>
                <a:sym typeface="Gill Sans" charset="0"/>
              </a:rPr>
              <a:t>CONCEPTS</a:t>
            </a:r>
            <a:endParaRPr lang="en-US" sz="2391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Social classes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Status &amp; power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Family structures &amp; roles</a:t>
            </a:r>
          </a:p>
          <a:p>
            <a:pPr marL="1195420" lvl="2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girls</a:t>
            </a:r>
          </a:p>
          <a:p>
            <a:pPr marL="1195420" lvl="2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boys</a:t>
            </a:r>
          </a:p>
          <a:p>
            <a:pPr marL="1195420" lvl="2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men</a:t>
            </a:r>
          </a:p>
          <a:p>
            <a:pPr marL="1195420" lvl="2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women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Educational system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Opportunities to move up in society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969" dirty="0">
                <a:sym typeface="Gill Sans" charset="0"/>
              </a:rPr>
              <a:t>Lifestyles</a:t>
            </a:r>
          </a:p>
          <a:p>
            <a:pPr marL="187517" indent="0">
              <a:spcBef>
                <a:spcPts val="70"/>
              </a:spcBef>
              <a:buNone/>
              <a:defRPr/>
            </a:pPr>
            <a:r>
              <a:rPr lang="en-US" sz="2391" b="1" dirty="0">
                <a:solidFill>
                  <a:srgbClr val="558E28"/>
                </a:solidFill>
                <a:sym typeface="Gill Sans" charset="0"/>
              </a:rPr>
              <a:t>QUESTIONS</a:t>
            </a:r>
            <a:endParaRPr lang="en-US" sz="2391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What were their social class systems?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Who was considered more important in their society?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What was their daily life like?</a:t>
            </a:r>
          </a:p>
        </p:txBody>
      </p:sp>
    </p:spTree>
    <p:extLst>
      <p:ext uri="{BB962C8B-B14F-4D97-AF65-F5344CB8AC3E}">
        <p14:creationId xmlns:p14="http://schemas.microsoft.com/office/powerpoint/2010/main" val="349097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>
            <a:extLst>
              <a:ext uri="{FF2B5EF4-FFF2-40B4-BE49-F238E27FC236}">
                <a16:creationId xmlns:a16="http://schemas.microsoft.com/office/drawing/2014/main" id="{BB0DB567-A131-CA44-A07F-D954AB1C4E83}"/>
              </a:ext>
            </a:extLst>
          </p:cNvPr>
          <p:cNvSpPr>
            <a:spLocks/>
          </p:cNvSpPr>
          <p:nvPr/>
        </p:nvSpPr>
        <p:spPr bwMode="auto">
          <a:xfrm>
            <a:off x="3006328" y="598289"/>
            <a:ext cx="6170414" cy="5652492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62">
                <a:solidFill>
                  <a:srgbClr val="86C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G</a:t>
            </a:r>
          </a:p>
          <a:p>
            <a:pPr algn="ctr" eaLnBrk="1" hangingPunct="1">
              <a:defRPr/>
            </a:pPr>
            <a:r>
              <a:rPr lang="en-US" altLang="en-US" sz="5976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Geography</a:t>
            </a:r>
          </a:p>
        </p:txBody>
      </p:sp>
    </p:spTree>
    <p:extLst>
      <p:ext uri="{BB962C8B-B14F-4D97-AF65-F5344CB8AC3E}">
        <p14:creationId xmlns:p14="http://schemas.microsoft.com/office/powerpoint/2010/main" val="126373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E9F49D6E-2BE6-2448-AF5E-AE3624563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340047"/>
                </a:solidFill>
              </a:rPr>
              <a:t>Geography</a:t>
            </a:r>
            <a:endParaRPr lang="en-US" altLang="en-US" b="1">
              <a:solidFill>
                <a:srgbClr val="340047"/>
              </a:solidFill>
              <a:ea typeface="ヒラギノ角ゴ ProN W6" panose="020B0300000000000000" pitchFamily="34" charset="-128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B185ACD-40AA-7845-A4FD-9075C5832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numCol="2"/>
          <a:lstStyle/>
          <a:p>
            <a:pPr marL="187517" indent="0">
              <a:buNone/>
              <a:defRPr/>
            </a:pPr>
            <a:r>
              <a:rPr lang="en-US" b="1" dirty="0">
                <a:solidFill>
                  <a:srgbClr val="558E28"/>
                </a:solidFill>
                <a:sym typeface="Gill Sans" charset="0"/>
              </a:rPr>
              <a:t>CONCEPTS</a:t>
            </a:r>
            <a:endParaRPr lang="en-US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Five Themes of Geography: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Location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Place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Movement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Regions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Human-Environment Interactions</a:t>
            </a:r>
          </a:p>
          <a:p>
            <a:pPr>
              <a:spcBef>
                <a:spcPts val="70"/>
              </a:spcBef>
              <a:buFont typeface="Gill Sans" charset="0"/>
              <a:buChar char="•"/>
              <a:defRPr/>
            </a:pPr>
            <a:endParaRPr lang="en-US" b="1" dirty="0"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>
              <a:spcBef>
                <a:spcPts val="70"/>
              </a:spcBef>
              <a:buFont typeface="Gill Sans" charset="0"/>
              <a:buChar char="•"/>
              <a:defRPr/>
            </a:pPr>
            <a:endParaRPr lang="en-US" b="1" dirty="0"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187517" indent="0">
              <a:spcBef>
                <a:spcPts val="70"/>
              </a:spcBef>
              <a:buNone/>
              <a:defRPr/>
            </a:pPr>
            <a:r>
              <a:rPr lang="en-US" b="1" dirty="0">
                <a:solidFill>
                  <a:srgbClr val="558E28"/>
                </a:solidFill>
                <a:sym typeface="Gill Sans" charset="0"/>
              </a:rPr>
              <a:t>QUESTIONS</a:t>
            </a:r>
            <a:endParaRPr lang="en-US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687" dirty="0">
                <a:sym typeface="Gill Sans" charset="0"/>
              </a:rPr>
              <a:t>Where was the civilization?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687" dirty="0">
                <a:sym typeface="Gill Sans" charset="0"/>
              </a:rPr>
              <a:t>In what geographic region was it located?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687" dirty="0">
                <a:sym typeface="Gill Sans" charset="0"/>
              </a:rPr>
              <a:t>What were the physical features of the place?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687" dirty="0">
                <a:sym typeface="Gill Sans" charset="0"/>
              </a:rPr>
              <a:t>What sort of crops did they grow?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687" dirty="0">
                <a:sym typeface="Gill Sans" charset="0"/>
              </a:rPr>
              <a:t>What natural resources did they have?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687" dirty="0">
                <a:sym typeface="Gill Sans" charset="0"/>
              </a:rPr>
              <a:t>How did people, goods, and ideas move?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687" dirty="0">
                <a:sym typeface="Gill Sans" charset="0"/>
              </a:rPr>
              <a:t>How did people depend on, modify, and adapt to the environment? </a:t>
            </a:r>
          </a:p>
        </p:txBody>
      </p:sp>
    </p:spTree>
    <p:extLst>
      <p:ext uri="{BB962C8B-B14F-4D97-AF65-F5344CB8AC3E}">
        <p14:creationId xmlns:p14="http://schemas.microsoft.com/office/powerpoint/2010/main" val="264468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1">
            <a:extLst>
              <a:ext uri="{FF2B5EF4-FFF2-40B4-BE49-F238E27FC236}">
                <a16:creationId xmlns:a16="http://schemas.microsoft.com/office/drawing/2014/main" id="{3A9450B7-6E2A-6744-9EBE-DD8C536A583F}"/>
              </a:ext>
            </a:extLst>
          </p:cNvPr>
          <p:cNvSpPr>
            <a:spLocks/>
          </p:cNvSpPr>
          <p:nvPr/>
        </p:nvSpPr>
        <p:spPr bwMode="auto">
          <a:xfrm>
            <a:off x="3006328" y="598289"/>
            <a:ext cx="6170414" cy="5652492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62">
                <a:solidFill>
                  <a:srgbClr val="86C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R</a:t>
            </a:r>
          </a:p>
          <a:p>
            <a:pPr algn="ctr" eaLnBrk="1" hangingPunct="1">
              <a:defRPr/>
            </a:pPr>
            <a:r>
              <a:rPr lang="en-US" altLang="en-US" sz="6328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222783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D309E289-375A-974F-9BCB-440F2D2ED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340047"/>
                </a:solidFill>
              </a:rPr>
              <a:t>Religion</a:t>
            </a:r>
            <a:endParaRPr lang="en-US" altLang="en-US" b="1">
              <a:solidFill>
                <a:srgbClr val="340047"/>
              </a:solidFill>
              <a:ea typeface="ヒラギノ角ゴ ProN W6" panose="020B0300000000000000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886EADA-4329-7049-8194-99D0BB921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numCol="2"/>
          <a:lstStyle/>
          <a:p>
            <a:pPr marL="187517" indent="0">
              <a:buNone/>
              <a:defRPr/>
            </a:pPr>
            <a:r>
              <a:rPr lang="en-US" sz="2672" b="1" dirty="0">
                <a:solidFill>
                  <a:srgbClr val="558E28"/>
                </a:solidFill>
                <a:sym typeface="Gill Sans" charset="0"/>
              </a:rPr>
              <a:t>CONCEPTS</a:t>
            </a:r>
            <a:endParaRPr lang="en-US" sz="2672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672" dirty="0">
                <a:sym typeface="Gill Sans" charset="0"/>
              </a:rPr>
              <a:t>Monotheistic (one God)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672" dirty="0">
                <a:sym typeface="Gill Sans" charset="0"/>
              </a:rPr>
              <a:t>Polytheistic (many gods)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672" dirty="0">
                <a:sym typeface="Gill Sans" charset="0"/>
              </a:rPr>
              <a:t>Beliefs &amp; Teachings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672" dirty="0">
                <a:sym typeface="Gill Sans" charset="0"/>
              </a:rPr>
              <a:t>Practices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672" dirty="0">
                <a:sym typeface="Gill Sans" charset="0"/>
              </a:rPr>
              <a:t>Myths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672" dirty="0">
                <a:sym typeface="Gill Sans" charset="0"/>
              </a:rPr>
              <a:t>Holy books</a:t>
            </a:r>
          </a:p>
          <a:p>
            <a:pPr marL="187517" indent="0">
              <a:spcBef>
                <a:spcPts val="70"/>
              </a:spcBef>
              <a:buNone/>
              <a:defRPr/>
            </a:pPr>
            <a:r>
              <a:rPr lang="en-US" sz="2672" b="1" dirty="0">
                <a:solidFill>
                  <a:srgbClr val="558E28"/>
                </a:solidFill>
                <a:sym typeface="Gill Sans" charset="0"/>
              </a:rPr>
              <a:t>QUESTIONS</a:t>
            </a:r>
            <a:endParaRPr lang="en-US" sz="2672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672" dirty="0">
                <a:sym typeface="Gill Sans" charset="0"/>
              </a:rPr>
              <a:t>What did the people believe?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672" dirty="0">
                <a:sym typeface="Gill Sans" charset="0"/>
              </a:rPr>
              <a:t>How did their beliefs affect their lives?</a:t>
            </a:r>
          </a:p>
        </p:txBody>
      </p:sp>
    </p:spTree>
    <p:extLst>
      <p:ext uri="{BB962C8B-B14F-4D97-AF65-F5344CB8AC3E}">
        <p14:creationId xmlns:p14="http://schemas.microsoft.com/office/powerpoint/2010/main" val="233994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val 1">
            <a:extLst>
              <a:ext uri="{FF2B5EF4-FFF2-40B4-BE49-F238E27FC236}">
                <a16:creationId xmlns:a16="http://schemas.microsoft.com/office/drawing/2014/main" id="{93921DC1-D863-454D-8DBD-334A4D1AE4FC}"/>
              </a:ext>
            </a:extLst>
          </p:cNvPr>
          <p:cNvSpPr>
            <a:spLocks/>
          </p:cNvSpPr>
          <p:nvPr/>
        </p:nvSpPr>
        <p:spPr bwMode="auto">
          <a:xfrm>
            <a:off x="3006328" y="598289"/>
            <a:ext cx="6170414" cy="5652492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62">
                <a:solidFill>
                  <a:srgbClr val="86C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A</a:t>
            </a:r>
          </a:p>
          <a:p>
            <a:pPr algn="ctr" eaLnBrk="1" hangingPunct="1">
              <a:defRPr/>
            </a:pPr>
            <a:r>
              <a:rPr lang="en-US" altLang="en-US" sz="478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Achievements</a:t>
            </a:r>
          </a:p>
        </p:txBody>
      </p:sp>
    </p:spTree>
    <p:extLst>
      <p:ext uri="{BB962C8B-B14F-4D97-AF65-F5344CB8AC3E}">
        <p14:creationId xmlns:p14="http://schemas.microsoft.com/office/powerpoint/2010/main" val="361245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F3106D37-1D28-9342-82D8-ADBA369BD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340047"/>
                </a:solidFill>
              </a:rPr>
              <a:t>Achievements</a:t>
            </a:r>
            <a:endParaRPr lang="en-US" altLang="en-US" b="1">
              <a:solidFill>
                <a:srgbClr val="340047"/>
              </a:solidFill>
              <a:ea typeface="ヒラギノ角ゴ ProN W6" panose="020B0300000000000000" pitchFamily="34" charset="-128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4DAEC2D-5A37-F845-8866-636E38A30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numCol="2"/>
          <a:lstStyle/>
          <a:p>
            <a:pPr marL="187517" indent="0">
              <a:buNone/>
              <a:defRPr/>
            </a:pPr>
            <a:r>
              <a:rPr lang="en-US" sz="2391" b="1" dirty="0">
                <a:solidFill>
                  <a:srgbClr val="558E28"/>
                </a:solidFill>
                <a:sym typeface="Gill Sans" charset="0"/>
              </a:rPr>
              <a:t>CONCEPTS</a:t>
            </a:r>
            <a:endParaRPr lang="en-US" sz="2391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Language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Writing &amp; Literature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Art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Music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Math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Science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Astronomy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Architecture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Inventions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Technology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109" dirty="0">
                <a:sym typeface="Gill Sans" charset="0"/>
              </a:rPr>
              <a:t>Medicine</a:t>
            </a:r>
          </a:p>
          <a:p>
            <a:pPr marL="187517" indent="0">
              <a:spcBef>
                <a:spcPts val="70"/>
              </a:spcBef>
              <a:buNone/>
              <a:defRPr/>
            </a:pPr>
            <a:r>
              <a:rPr lang="en-US" sz="2391" b="1" dirty="0">
                <a:solidFill>
                  <a:srgbClr val="558E28"/>
                </a:solidFill>
                <a:sym typeface="Gill Sans" charset="0"/>
              </a:rPr>
              <a:t>QUESTIONS</a:t>
            </a:r>
            <a:endParaRPr lang="en-US" sz="2391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What did they contribute to the world?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What did they invent?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What did they build (architecture)?</a:t>
            </a:r>
          </a:p>
        </p:txBody>
      </p:sp>
    </p:spTree>
    <p:extLst>
      <p:ext uri="{BB962C8B-B14F-4D97-AF65-F5344CB8AC3E}">
        <p14:creationId xmlns:p14="http://schemas.microsoft.com/office/powerpoint/2010/main" val="146163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val 1">
            <a:extLst>
              <a:ext uri="{FF2B5EF4-FFF2-40B4-BE49-F238E27FC236}">
                <a16:creationId xmlns:a16="http://schemas.microsoft.com/office/drawing/2014/main" id="{5579DFE6-F5FE-D346-B2D9-322297BAB12D}"/>
              </a:ext>
            </a:extLst>
          </p:cNvPr>
          <p:cNvSpPr>
            <a:spLocks/>
          </p:cNvSpPr>
          <p:nvPr/>
        </p:nvSpPr>
        <p:spPr bwMode="auto">
          <a:xfrm>
            <a:off x="3006328" y="598289"/>
            <a:ext cx="6170414" cy="5652492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400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62">
                <a:solidFill>
                  <a:srgbClr val="86CD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P</a:t>
            </a:r>
          </a:p>
          <a:p>
            <a:pPr algn="ctr" eaLnBrk="1" hangingPunct="1">
              <a:defRPr/>
            </a:pPr>
            <a:r>
              <a:rPr lang="en-US" altLang="en-US" sz="6328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-128"/>
                <a:sym typeface="Cooper Black" charset="0"/>
              </a:rPr>
              <a:t>Politics</a:t>
            </a:r>
          </a:p>
        </p:txBody>
      </p:sp>
    </p:spTree>
    <p:extLst>
      <p:ext uri="{BB962C8B-B14F-4D97-AF65-F5344CB8AC3E}">
        <p14:creationId xmlns:p14="http://schemas.microsoft.com/office/powerpoint/2010/main" val="1005348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9E976ECF-3BCB-2841-BFC1-655BF8DD6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340047"/>
                </a:solidFill>
              </a:rPr>
              <a:t>Politics</a:t>
            </a:r>
            <a:endParaRPr lang="en-US" altLang="en-US" b="1">
              <a:solidFill>
                <a:srgbClr val="340047"/>
              </a:solidFill>
              <a:ea typeface="ヒラギノ角ゴ ProN W6" panose="020B0300000000000000" pitchFamily="34" charset="-128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5B54343B-5974-0F4C-BFEC-9C7A3B627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numCol="2"/>
          <a:lstStyle/>
          <a:p>
            <a:pPr marL="187517" indent="0">
              <a:buNone/>
              <a:defRPr/>
            </a:pPr>
            <a:r>
              <a:rPr lang="en-US" sz="2391" b="1" dirty="0">
                <a:solidFill>
                  <a:srgbClr val="558E28"/>
                </a:solidFill>
                <a:sym typeface="Gill Sans" charset="0"/>
              </a:rPr>
              <a:t>CONCEPTS</a:t>
            </a:r>
            <a:endParaRPr lang="en-US" sz="2391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898" dirty="0">
                <a:sym typeface="Gill Sans" charset="0"/>
              </a:rPr>
              <a:t>Leaders 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898" dirty="0">
                <a:sym typeface="Gill Sans" charset="0"/>
              </a:rPr>
              <a:t>Rights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898" dirty="0">
                <a:sym typeface="Gill Sans" charset="0"/>
              </a:rPr>
              <a:t>Laws &amp; consequences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898" dirty="0">
                <a:sym typeface="Gill Sans" charset="0"/>
              </a:rPr>
              <a:t>Wars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898" dirty="0">
                <a:sym typeface="Gill Sans" charset="0"/>
              </a:rPr>
              <a:t>Government systems</a:t>
            </a:r>
          </a:p>
          <a:p>
            <a:pPr marL="1195420" lvl="2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898" dirty="0">
                <a:sym typeface="Gill Sans" charset="0"/>
              </a:rPr>
              <a:t>Monarchy </a:t>
            </a:r>
            <a:r>
              <a:rPr lang="en-US" sz="1406" dirty="0">
                <a:sym typeface="Gill Sans" charset="0"/>
              </a:rPr>
              <a:t>(one person rules)</a:t>
            </a:r>
            <a:endParaRPr lang="en-US" sz="1898" dirty="0">
              <a:sym typeface="Gill Sans" charset="0"/>
            </a:endParaRPr>
          </a:p>
          <a:p>
            <a:pPr marL="1195420" lvl="2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898" dirty="0">
                <a:sym typeface="Gill Sans" charset="0"/>
              </a:rPr>
              <a:t>Oligarchy </a:t>
            </a:r>
            <a:r>
              <a:rPr lang="en-US" sz="1406" dirty="0">
                <a:sym typeface="Gill Sans" charset="0"/>
              </a:rPr>
              <a:t>(a few people rule)</a:t>
            </a:r>
            <a:endParaRPr lang="en-US" sz="1898" dirty="0">
              <a:sym typeface="Gill Sans" charset="0"/>
            </a:endParaRPr>
          </a:p>
          <a:p>
            <a:pPr marL="1195420" lvl="2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898" dirty="0">
                <a:sym typeface="Gill Sans" charset="0"/>
              </a:rPr>
              <a:t>Democracy </a:t>
            </a:r>
            <a:r>
              <a:rPr lang="en-US" sz="1406" dirty="0">
                <a:sym typeface="Gill Sans" charset="0"/>
              </a:rPr>
              <a:t>(the people rule)</a:t>
            </a:r>
            <a:endParaRPr lang="en-US" sz="1898" dirty="0">
              <a:sym typeface="Gill Sans" charset="0"/>
            </a:endParaRPr>
          </a:p>
          <a:p>
            <a:pPr marL="1195420" lvl="2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1898" dirty="0">
                <a:sym typeface="Gill Sans" charset="0"/>
              </a:rPr>
              <a:t>Tyranny </a:t>
            </a:r>
            <a:r>
              <a:rPr lang="en-US" sz="1406" dirty="0">
                <a:sym typeface="Gill Sans" charset="0"/>
              </a:rPr>
              <a:t>(one person rules in a cruel or oppressive way; dictatorship)</a:t>
            </a:r>
          </a:p>
          <a:p>
            <a:pPr marL="848290" lvl="2" indent="0">
              <a:spcBef>
                <a:spcPts val="70"/>
              </a:spcBef>
              <a:buNone/>
              <a:defRPr/>
            </a:pPr>
            <a:endParaRPr lang="en-US" sz="1898" dirty="0">
              <a:sym typeface="Gill Sans" charset="0"/>
            </a:endParaRPr>
          </a:p>
          <a:p>
            <a:pPr marL="187517" indent="0">
              <a:spcBef>
                <a:spcPts val="70"/>
              </a:spcBef>
              <a:buNone/>
              <a:defRPr/>
            </a:pPr>
            <a:r>
              <a:rPr lang="en-US" sz="2391" b="1" dirty="0">
                <a:solidFill>
                  <a:srgbClr val="558E28"/>
                </a:solidFill>
                <a:sym typeface="Gill Sans" charset="0"/>
              </a:rPr>
              <a:t>QUESTIONS</a:t>
            </a:r>
            <a:endParaRPr lang="en-US" sz="2391" b="1" dirty="0">
              <a:solidFill>
                <a:srgbClr val="558E28"/>
              </a:solidFill>
              <a:ea typeface="ヒラギノ角ゴ ProN W6" charset="0"/>
              <a:cs typeface="ヒラギノ角ゴ ProN W6" charset="0"/>
              <a:sym typeface="Gill Sans" charset="0"/>
            </a:endParaRP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What was their government like?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Who made the decisions in society?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Were there any significant wars or treaties?</a:t>
            </a:r>
          </a:p>
          <a:p>
            <a:pPr marL="882892" lvl="1">
              <a:spcBef>
                <a:spcPts val="70"/>
              </a:spcBef>
              <a:buFont typeface="Gill Sans" charset="0"/>
              <a:buChar char="•"/>
              <a:defRPr/>
            </a:pPr>
            <a:r>
              <a:rPr lang="en-US" sz="2391" dirty="0">
                <a:sym typeface="Gill Sans" charset="0"/>
              </a:rPr>
              <a:t>Who were some notable rulers?</a:t>
            </a:r>
          </a:p>
        </p:txBody>
      </p:sp>
    </p:spTree>
    <p:extLst>
      <p:ext uri="{BB962C8B-B14F-4D97-AF65-F5344CB8AC3E}">
        <p14:creationId xmlns:p14="http://schemas.microsoft.com/office/powerpoint/2010/main" val="2497814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353</Words>
  <Application>Microsoft Macintosh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Cooper Black</vt:lpstr>
      <vt:lpstr>Gill Sans</vt:lpstr>
      <vt:lpstr>Office Theme</vt:lpstr>
      <vt:lpstr>The Six Aspects of a Civilization</vt:lpstr>
      <vt:lpstr>PowerPoint Presentation</vt:lpstr>
      <vt:lpstr>Geography</vt:lpstr>
      <vt:lpstr>PowerPoint Presentation</vt:lpstr>
      <vt:lpstr>Religion</vt:lpstr>
      <vt:lpstr>PowerPoint Presentation</vt:lpstr>
      <vt:lpstr>Achievements</vt:lpstr>
      <vt:lpstr>PowerPoint Presentation</vt:lpstr>
      <vt:lpstr>Politics</vt:lpstr>
      <vt:lpstr>PowerPoint Presentation</vt:lpstr>
      <vt:lpstr>Economics</vt:lpstr>
      <vt:lpstr>PowerPoint Presentation</vt:lpstr>
      <vt:lpstr>Social Structures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Six Aspects of a Civilization</dc:title>
  <dc:creator>Marcus Norris</dc:creator>
  <cp:lastModifiedBy>Marcus Norris</cp:lastModifiedBy>
  <cp:revision>1</cp:revision>
  <dcterms:created xsi:type="dcterms:W3CDTF">2019-09-12T14:30:19Z</dcterms:created>
  <dcterms:modified xsi:type="dcterms:W3CDTF">2019-09-12T14:32:08Z</dcterms:modified>
</cp:coreProperties>
</file>